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1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40"/>
  </p:normalViewPr>
  <p:slideViewPr>
    <p:cSldViewPr snapToGrid="0">
      <p:cViewPr varScale="1">
        <p:scale>
          <a:sx n="87" d="100"/>
          <a:sy n="87" d="100"/>
        </p:scale>
        <p:origin x="100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59C5CDB-704E-7E41-8D58-41FA40CD3F9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7609C759-462B-7547-9787-E28D3C55CD51}">
      <dgm:prSet/>
      <dgm:spPr/>
      <dgm:t>
        <a:bodyPr/>
        <a:lstStyle/>
        <a:p>
          <a:pPr algn="just"/>
          <a:r>
            <a:rPr lang="en-GB" baseline="0" dirty="0"/>
            <a:t>SEMINAR ON INDUSTRIALIZATION, ECONOMIC GROWTH AND DEVELOPMENT</a:t>
          </a:r>
          <a:br>
            <a:rPr lang="en-GB" baseline="0" dirty="0"/>
          </a:br>
          <a:endParaRPr lang="en-LS" dirty="0"/>
        </a:p>
      </dgm:t>
    </dgm:pt>
    <dgm:pt modelId="{1FB826D3-E066-1D47-BB11-BA213F530649}" type="sibTrans" cxnId="{38F8572A-349E-FD4C-A446-AF169E266C74}">
      <dgm:prSet/>
      <dgm:spPr/>
      <dgm:t>
        <a:bodyPr/>
        <a:lstStyle/>
        <a:p>
          <a:endParaRPr lang="en-GB"/>
        </a:p>
      </dgm:t>
    </dgm:pt>
    <dgm:pt modelId="{FE055B71-066C-B048-8F99-A9E7F491C06F}" type="parTrans" cxnId="{38F8572A-349E-FD4C-A446-AF169E266C74}">
      <dgm:prSet/>
      <dgm:spPr/>
      <dgm:t>
        <a:bodyPr/>
        <a:lstStyle/>
        <a:p>
          <a:endParaRPr lang="en-GB"/>
        </a:p>
      </dgm:t>
    </dgm:pt>
    <dgm:pt modelId="{82F69F5E-2ECC-434C-A9BA-CF1D525E74B2}" type="pres">
      <dgm:prSet presAssocID="{B59C5CDB-704E-7E41-8D58-41FA40CD3F90}" presName="linear" presStyleCnt="0">
        <dgm:presLayoutVars>
          <dgm:animLvl val="lvl"/>
          <dgm:resizeHandles val="exact"/>
        </dgm:presLayoutVars>
      </dgm:prSet>
      <dgm:spPr/>
    </dgm:pt>
    <dgm:pt modelId="{86E7B293-9ED8-7B4D-A628-44235F21D970}" type="pres">
      <dgm:prSet presAssocID="{7609C759-462B-7547-9787-E28D3C55CD51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38F8572A-349E-FD4C-A446-AF169E266C74}" srcId="{B59C5CDB-704E-7E41-8D58-41FA40CD3F90}" destId="{7609C759-462B-7547-9787-E28D3C55CD51}" srcOrd="0" destOrd="0" parTransId="{FE055B71-066C-B048-8F99-A9E7F491C06F}" sibTransId="{1FB826D3-E066-1D47-BB11-BA213F530649}"/>
    <dgm:cxn modelId="{6982EAB4-8F4D-454E-87D8-1F5AD85445DD}" type="presOf" srcId="{7609C759-462B-7547-9787-E28D3C55CD51}" destId="{86E7B293-9ED8-7B4D-A628-44235F21D970}" srcOrd="0" destOrd="0" presId="urn:microsoft.com/office/officeart/2005/8/layout/vList2"/>
    <dgm:cxn modelId="{FA49E5D8-03E1-0E4E-9EE3-5EF24B717C28}" type="presOf" srcId="{B59C5CDB-704E-7E41-8D58-41FA40CD3F90}" destId="{82F69F5E-2ECC-434C-A9BA-CF1D525E74B2}" srcOrd="0" destOrd="0" presId="urn:microsoft.com/office/officeart/2005/8/layout/vList2"/>
    <dgm:cxn modelId="{27BFB00D-49D9-BF4D-AEFD-258FD5CA8B72}" type="presParOf" srcId="{82F69F5E-2ECC-434C-A9BA-CF1D525E74B2}" destId="{86E7B293-9ED8-7B4D-A628-44235F21D970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E7B293-9ED8-7B4D-A628-44235F21D970}">
      <dsp:nvSpPr>
        <dsp:cNvPr id="0" name=""/>
        <dsp:cNvSpPr/>
      </dsp:nvSpPr>
      <dsp:spPr>
        <a:xfrm>
          <a:off x="0" y="33410"/>
          <a:ext cx="8653345" cy="2854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just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000" kern="1200" baseline="0" dirty="0"/>
            <a:t>SEMINAR ON INDUSTRIALIZATION, ECONOMIC GROWTH AND DEVELOPMENT</a:t>
          </a:r>
          <a:br>
            <a:rPr lang="en-GB" sz="4000" kern="1200" baseline="0" dirty="0"/>
          </a:br>
          <a:endParaRPr lang="en-LS" sz="4000" kern="1200" dirty="0"/>
        </a:p>
      </dsp:txBody>
      <dsp:txXfrm>
        <a:off x="139360" y="172770"/>
        <a:ext cx="8374625" cy="25760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L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C75F09-B288-6943-9B05-B638360FC45E}" type="datetimeFigureOut">
              <a:rPr lang="en-LS" smtClean="0"/>
              <a:t>10/18/22</a:t>
            </a:fld>
            <a:endParaRPr lang="en-L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L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L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L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04E39A-0195-D240-B3A8-1D823CA001B2}" type="slidenum">
              <a:rPr lang="en-LS" smtClean="0"/>
              <a:t>‹#›</a:t>
            </a:fld>
            <a:endParaRPr lang="en-LS"/>
          </a:p>
        </p:txBody>
      </p:sp>
    </p:spTree>
    <p:extLst>
      <p:ext uri="{BB962C8B-B14F-4D97-AF65-F5344CB8AC3E}">
        <p14:creationId xmlns:p14="http://schemas.microsoft.com/office/powerpoint/2010/main" val="18039639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L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04E39A-0195-D240-B3A8-1D823CA001B2}" type="slidenum">
              <a:rPr lang="en-LS" smtClean="0"/>
              <a:t>3</a:t>
            </a:fld>
            <a:endParaRPr lang="en-LS"/>
          </a:p>
        </p:txBody>
      </p:sp>
    </p:spTree>
    <p:extLst>
      <p:ext uri="{BB962C8B-B14F-4D97-AF65-F5344CB8AC3E}">
        <p14:creationId xmlns:p14="http://schemas.microsoft.com/office/powerpoint/2010/main" val="16069258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04182-6C79-0D40-A9AB-FA03515E88D2}" type="datetimeFigureOut">
              <a:rPr lang="en-LS" smtClean="0"/>
              <a:t>10/18/22</a:t>
            </a:fld>
            <a:endParaRPr lang="en-L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EFA16-BF85-F44D-8420-72D374C8A5AA}" type="slidenum">
              <a:rPr lang="en-LS" smtClean="0"/>
              <a:t>‹#›</a:t>
            </a:fld>
            <a:endParaRPr lang="en-LS"/>
          </a:p>
        </p:txBody>
      </p:sp>
    </p:spTree>
    <p:extLst>
      <p:ext uri="{BB962C8B-B14F-4D97-AF65-F5344CB8AC3E}">
        <p14:creationId xmlns:p14="http://schemas.microsoft.com/office/powerpoint/2010/main" val="3739471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04182-6C79-0D40-A9AB-FA03515E88D2}" type="datetimeFigureOut">
              <a:rPr lang="en-LS" smtClean="0"/>
              <a:t>10/18/22</a:t>
            </a:fld>
            <a:endParaRPr lang="en-L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EFA16-BF85-F44D-8420-72D374C8A5AA}" type="slidenum">
              <a:rPr lang="en-LS" smtClean="0"/>
              <a:t>‹#›</a:t>
            </a:fld>
            <a:endParaRPr lang="en-LS"/>
          </a:p>
        </p:txBody>
      </p:sp>
    </p:spTree>
    <p:extLst>
      <p:ext uri="{BB962C8B-B14F-4D97-AF65-F5344CB8AC3E}">
        <p14:creationId xmlns:p14="http://schemas.microsoft.com/office/powerpoint/2010/main" val="241179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04182-6C79-0D40-A9AB-FA03515E88D2}" type="datetimeFigureOut">
              <a:rPr lang="en-LS" smtClean="0"/>
              <a:t>10/18/22</a:t>
            </a:fld>
            <a:endParaRPr lang="en-L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EFA16-BF85-F44D-8420-72D374C8A5AA}" type="slidenum">
              <a:rPr lang="en-LS" smtClean="0"/>
              <a:t>‹#›</a:t>
            </a:fld>
            <a:endParaRPr lang="en-LS"/>
          </a:p>
        </p:txBody>
      </p:sp>
    </p:spTree>
    <p:extLst>
      <p:ext uri="{BB962C8B-B14F-4D97-AF65-F5344CB8AC3E}">
        <p14:creationId xmlns:p14="http://schemas.microsoft.com/office/powerpoint/2010/main" val="2376045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04182-6C79-0D40-A9AB-FA03515E88D2}" type="datetimeFigureOut">
              <a:rPr lang="en-LS" smtClean="0"/>
              <a:t>10/18/22</a:t>
            </a:fld>
            <a:endParaRPr lang="en-L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EFA16-BF85-F44D-8420-72D374C8A5AA}" type="slidenum">
              <a:rPr lang="en-LS" smtClean="0"/>
              <a:t>‹#›</a:t>
            </a:fld>
            <a:endParaRPr lang="en-LS"/>
          </a:p>
        </p:txBody>
      </p:sp>
    </p:spTree>
    <p:extLst>
      <p:ext uri="{BB962C8B-B14F-4D97-AF65-F5344CB8AC3E}">
        <p14:creationId xmlns:p14="http://schemas.microsoft.com/office/powerpoint/2010/main" val="448831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04182-6C79-0D40-A9AB-FA03515E88D2}" type="datetimeFigureOut">
              <a:rPr lang="en-LS" smtClean="0"/>
              <a:t>10/18/22</a:t>
            </a:fld>
            <a:endParaRPr lang="en-L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EFA16-BF85-F44D-8420-72D374C8A5AA}" type="slidenum">
              <a:rPr lang="en-LS" smtClean="0"/>
              <a:t>‹#›</a:t>
            </a:fld>
            <a:endParaRPr lang="en-LS"/>
          </a:p>
        </p:txBody>
      </p:sp>
    </p:spTree>
    <p:extLst>
      <p:ext uri="{BB962C8B-B14F-4D97-AF65-F5344CB8AC3E}">
        <p14:creationId xmlns:p14="http://schemas.microsoft.com/office/powerpoint/2010/main" val="1558702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04182-6C79-0D40-A9AB-FA03515E88D2}" type="datetimeFigureOut">
              <a:rPr lang="en-LS" smtClean="0"/>
              <a:t>10/18/22</a:t>
            </a:fld>
            <a:endParaRPr lang="en-L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EFA16-BF85-F44D-8420-72D374C8A5AA}" type="slidenum">
              <a:rPr lang="en-LS" smtClean="0"/>
              <a:t>‹#›</a:t>
            </a:fld>
            <a:endParaRPr lang="en-LS"/>
          </a:p>
        </p:txBody>
      </p:sp>
    </p:spTree>
    <p:extLst>
      <p:ext uri="{BB962C8B-B14F-4D97-AF65-F5344CB8AC3E}">
        <p14:creationId xmlns:p14="http://schemas.microsoft.com/office/powerpoint/2010/main" val="3152435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04182-6C79-0D40-A9AB-FA03515E88D2}" type="datetimeFigureOut">
              <a:rPr lang="en-LS" smtClean="0"/>
              <a:t>10/18/22</a:t>
            </a:fld>
            <a:endParaRPr lang="en-L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EFA16-BF85-F44D-8420-72D374C8A5AA}" type="slidenum">
              <a:rPr lang="en-LS" smtClean="0"/>
              <a:t>‹#›</a:t>
            </a:fld>
            <a:endParaRPr lang="en-LS"/>
          </a:p>
        </p:txBody>
      </p:sp>
    </p:spTree>
    <p:extLst>
      <p:ext uri="{BB962C8B-B14F-4D97-AF65-F5344CB8AC3E}">
        <p14:creationId xmlns:p14="http://schemas.microsoft.com/office/powerpoint/2010/main" val="2372311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04182-6C79-0D40-A9AB-FA03515E88D2}" type="datetimeFigureOut">
              <a:rPr lang="en-LS" smtClean="0"/>
              <a:t>10/18/22</a:t>
            </a:fld>
            <a:endParaRPr lang="en-L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EFA16-BF85-F44D-8420-72D374C8A5AA}" type="slidenum">
              <a:rPr lang="en-LS" smtClean="0"/>
              <a:t>‹#›</a:t>
            </a:fld>
            <a:endParaRPr lang="en-LS"/>
          </a:p>
        </p:txBody>
      </p:sp>
    </p:spTree>
    <p:extLst>
      <p:ext uri="{BB962C8B-B14F-4D97-AF65-F5344CB8AC3E}">
        <p14:creationId xmlns:p14="http://schemas.microsoft.com/office/powerpoint/2010/main" val="2583085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04182-6C79-0D40-A9AB-FA03515E88D2}" type="datetimeFigureOut">
              <a:rPr lang="en-LS" smtClean="0"/>
              <a:t>10/18/22</a:t>
            </a:fld>
            <a:endParaRPr lang="en-L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EFA16-BF85-F44D-8420-72D374C8A5AA}" type="slidenum">
              <a:rPr lang="en-LS" smtClean="0"/>
              <a:t>‹#›</a:t>
            </a:fld>
            <a:endParaRPr lang="en-LS"/>
          </a:p>
        </p:txBody>
      </p:sp>
    </p:spTree>
    <p:extLst>
      <p:ext uri="{BB962C8B-B14F-4D97-AF65-F5344CB8AC3E}">
        <p14:creationId xmlns:p14="http://schemas.microsoft.com/office/powerpoint/2010/main" val="3432593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04182-6C79-0D40-A9AB-FA03515E88D2}" type="datetimeFigureOut">
              <a:rPr lang="en-LS" smtClean="0"/>
              <a:t>10/18/22</a:t>
            </a:fld>
            <a:endParaRPr lang="en-L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EFA16-BF85-F44D-8420-72D374C8A5AA}" type="slidenum">
              <a:rPr lang="en-LS" smtClean="0"/>
              <a:t>‹#›</a:t>
            </a:fld>
            <a:endParaRPr lang="en-LS"/>
          </a:p>
        </p:txBody>
      </p:sp>
    </p:spTree>
    <p:extLst>
      <p:ext uri="{BB962C8B-B14F-4D97-AF65-F5344CB8AC3E}">
        <p14:creationId xmlns:p14="http://schemas.microsoft.com/office/powerpoint/2010/main" val="1302219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04182-6C79-0D40-A9AB-FA03515E88D2}" type="datetimeFigureOut">
              <a:rPr lang="en-LS" smtClean="0"/>
              <a:t>10/18/22</a:t>
            </a:fld>
            <a:endParaRPr lang="en-L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L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EFA16-BF85-F44D-8420-72D374C8A5AA}" type="slidenum">
              <a:rPr lang="en-LS" smtClean="0"/>
              <a:t>‹#›</a:t>
            </a:fld>
            <a:endParaRPr lang="en-LS"/>
          </a:p>
        </p:txBody>
      </p:sp>
    </p:spTree>
    <p:extLst>
      <p:ext uri="{BB962C8B-B14F-4D97-AF65-F5344CB8AC3E}">
        <p14:creationId xmlns:p14="http://schemas.microsoft.com/office/powerpoint/2010/main" val="2758739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D804182-6C79-0D40-A9AB-FA03515E88D2}" type="datetimeFigureOut">
              <a:rPr lang="en-LS" smtClean="0"/>
              <a:t>10/18/22</a:t>
            </a:fld>
            <a:endParaRPr lang="en-L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L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781EFA16-BF85-F44D-8420-72D374C8A5AA}" type="slidenum">
              <a:rPr lang="en-LS" smtClean="0"/>
              <a:t>‹#›</a:t>
            </a:fld>
            <a:endParaRPr lang="en-LS"/>
          </a:p>
        </p:txBody>
      </p:sp>
    </p:spTree>
    <p:extLst>
      <p:ext uri="{BB962C8B-B14F-4D97-AF65-F5344CB8AC3E}">
        <p14:creationId xmlns:p14="http://schemas.microsoft.com/office/powerpoint/2010/main" val="2122097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49" r:id="rId1"/>
    <p:sldLayoutId id="2147484150" r:id="rId2"/>
    <p:sldLayoutId id="2147484151" r:id="rId3"/>
    <p:sldLayoutId id="2147484152" r:id="rId4"/>
    <p:sldLayoutId id="2147484153" r:id="rId5"/>
    <p:sldLayoutId id="2147484154" r:id="rId6"/>
    <p:sldLayoutId id="2147484155" r:id="rId7"/>
    <p:sldLayoutId id="2147484156" r:id="rId8"/>
    <p:sldLayoutId id="2147484157" r:id="rId9"/>
    <p:sldLayoutId id="2147484158" r:id="rId10"/>
    <p:sldLayoutId id="21474841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2FFFC066-5227-3209-AFE0-B3C764203EC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44693997"/>
              </p:ext>
            </p:extLst>
          </p:nvPr>
        </p:nvGraphicFramePr>
        <p:xfrm>
          <a:off x="312235" y="1438506"/>
          <a:ext cx="8653345" cy="29216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ubtitle 2">
            <a:extLst>
              <a:ext uri="{FF2B5EF4-FFF2-40B4-BE49-F238E27FC236}">
                <a16:creationId xmlns:a16="http://schemas.microsoft.com/office/drawing/2014/main" id="{5C77BE83-8823-FAF7-3771-E0AB98FC8D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15" y="4670245"/>
            <a:ext cx="7315200" cy="1083783"/>
          </a:xfrm>
        </p:spPr>
        <p:txBody>
          <a:bodyPr>
            <a:normAutofit lnSpcReduction="10000"/>
          </a:bodyPr>
          <a:lstStyle/>
          <a:p>
            <a:pPr algn="just"/>
            <a:r>
              <a:rPr lang="en-GB" b="1" dirty="0">
                <a:effectLst/>
                <a:latin typeface="+mj-lt"/>
              </a:rPr>
              <a:t>ROLE OF RENEWABLE ENERGY IN SUPPORT OF </a:t>
            </a:r>
            <a:r>
              <a:rPr lang="en-GB" b="1" dirty="0">
                <a:solidFill>
                  <a:srgbClr val="FF0000"/>
                </a:solidFill>
                <a:effectLst/>
                <a:latin typeface="+mj-lt"/>
              </a:rPr>
              <a:t>SUSTAINABLE DEVELOPMENT </a:t>
            </a:r>
            <a:endParaRPr lang="en-GB" b="1" dirty="0">
              <a:solidFill>
                <a:srgbClr val="FF0000"/>
              </a:solidFill>
              <a:latin typeface="+mj-lt"/>
            </a:endParaRPr>
          </a:p>
          <a:p>
            <a:pPr algn="just"/>
            <a:r>
              <a:rPr lang="en-GB" b="1" dirty="0">
                <a:effectLst/>
                <a:latin typeface="+mj-lt"/>
              </a:rPr>
              <a:t>Electricity is a Key Determinant of Industrialisation</a:t>
            </a:r>
            <a:r>
              <a:rPr lang="en-GB" b="1" dirty="0">
                <a:effectLst/>
                <a:latin typeface="Helvetica" pitchFamily="2" charset="0"/>
              </a:rPr>
              <a:t>.</a:t>
            </a:r>
          </a:p>
          <a:p>
            <a:endParaRPr lang="en-LS" dirty="0"/>
          </a:p>
        </p:txBody>
      </p:sp>
    </p:spTree>
    <p:extLst>
      <p:ext uri="{BB962C8B-B14F-4D97-AF65-F5344CB8AC3E}">
        <p14:creationId xmlns:p14="http://schemas.microsoft.com/office/powerpoint/2010/main" val="27869705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D4F1F1-EEA6-C449-9D6C-6F286150F5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LS" sz="4000" dirty="0"/>
              <a:t>Presentation Layout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4781A5-396D-B911-4C74-47C1CE49FB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LS" sz="3200" dirty="0"/>
              <a:t>LEWA’s Duties and Functions</a:t>
            </a:r>
          </a:p>
          <a:p>
            <a:pPr algn="just"/>
            <a:r>
              <a:rPr lang="en-LS" sz="3200" dirty="0"/>
              <a:t>Achievements on Duties and Functions</a:t>
            </a:r>
          </a:p>
          <a:p>
            <a:r>
              <a:rPr lang="en-LS" sz="3200" dirty="0"/>
              <a:t>Future Plans </a:t>
            </a:r>
          </a:p>
          <a:p>
            <a:endParaRPr lang="en-LS" dirty="0"/>
          </a:p>
          <a:p>
            <a:endParaRPr lang="en-LS" dirty="0"/>
          </a:p>
        </p:txBody>
      </p:sp>
    </p:spTree>
    <p:extLst>
      <p:ext uri="{BB962C8B-B14F-4D97-AF65-F5344CB8AC3E}">
        <p14:creationId xmlns:p14="http://schemas.microsoft.com/office/powerpoint/2010/main" val="42541415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643DEB-581F-9AFB-F961-5E8F06F7FC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LS" sz="4000" dirty="0"/>
              <a:t>LEWA’s Duties and Functions</a:t>
            </a:r>
            <a:br>
              <a:rPr lang="en-LS" sz="3600" dirty="0"/>
            </a:br>
            <a:endParaRPr lang="en-L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E1039F-F1E3-7CFC-263F-0D6302A5F5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864108"/>
            <a:ext cx="7315200" cy="5681658"/>
          </a:xfrm>
        </p:spPr>
        <p:txBody>
          <a:bodyPr>
            <a:normAutofit fontScale="85000" lnSpcReduction="10000"/>
          </a:bodyPr>
          <a:lstStyle/>
          <a:p>
            <a:pPr algn="just">
              <a:buFont typeface="Wingdings" pitchFamily="2" charset="2"/>
              <a:buChar char="q"/>
            </a:pPr>
            <a:r>
              <a:rPr lang="en-LS" sz="2800" dirty="0"/>
              <a:t>Pertinent duties and functions enshrined in Establishing Act are:</a:t>
            </a:r>
          </a:p>
          <a:p>
            <a:pPr algn="just">
              <a:buFont typeface="Wingdings" pitchFamily="2" charset="2"/>
              <a:buChar char="q"/>
            </a:pPr>
            <a:r>
              <a:rPr lang="en-LS" sz="2800" dirty="0"/>
              <a:t>Duties</a:t>
            </a:r>
          </a:p>
          <a:p>
            <a:pPr lvl="1" algn="just">
              <a:buFont typeface="Wingdings" pitchFamily="2" charset="2"/>
              <a:buChar char="Ø"/>
            </a:pPr>
            <a:r>
              <a:rPr lang="en-GB" sz="2600" dirty="0"/>
              <a:t>P</a:t>
            </a:r>
            <a:r>
              <a:rPr lang="en-LS" sz="2600" dirty="0"/>
              <a:t>romote </a:t>
            </a:r>
            <a:r>
              <a:rPr lang="en-LS" sz="2600" b="1" dirty="0"/>
              <a:t>expansion</a:t>
            </a:r>
            <a:r>
              <a:rPr lang="en-LS" sz="2600" dirty="0"/>
              <a:t> of electricity supply where </a:t>
            </a:r>
            <a:r>
              <a:rPr lang="en-LS" sz="2600" b="1" dirty="0"/>
              <a:t>economic</a:t>
            </a:r>
            <a:r>
              <a:rPr lang="en-LS" sz="2600" dirty="0"/>
              <a:t> and </a:t>
            </a:r>
            <a:r>
              <a:rPr lang="en-LS" sz="2600" b="1" dirty="0"/>
              <a:t>cost-effective</a:t>
            </a:r>
          </a:p>
          <a:p>
            <a:pPr lvl="1" algn="just">
              <a:buFont typeface="Wingdings" pitchFamily="2" charset="2"/>
              <a:buChar char="Ø"/>
            </a:pPr>
            <a:r>
              <a:rPr lang="en-GB" sz="2600" dirty="0"/>
              <a:t>E</a:t>
            </a:r>
            <a:r>
              <a:rPr lang="en-LS" sz="2600" dirty="0"/>
              <a:t>nsure </a:t>
            </a:r>
            <a:r>
              <a:rPr lang="en-LS" sz="2600" b="1" dirty="0"/>
              <a:t>security</a:t>
            </a:r>
            <a:r>
              <a:rPr lang="en-LS" sz="2600" dirty="0"/>
              <a:t> of supply </a:t>
            </a:r>
          </a:p>
          <a:p>
            <a:pPr lvl="1" algn="just">
              <a:buFont typeface="Wingdings" pitchFamily="2" charset="2"/>
              <a:buChar char="Ø"/>
            </a:pPr>
            <a:r>
              <a:rPr lang="en-GB" sz="2600" dirty="0"/>
              <a:t>E</a:t>
            </a:r>
            <a:r>
              <a:rPr lang="en-LS" sz="2600" dirty="0"/>
              <a:t>nsure </a:t>
            </a:r>
            <a:r>
              <a:rPr lang="en-LS" sz="2600" b="1" dirty="0"/>
              <a:t>financial viability of efficient </a:t>
            </a:r>
            <a:r>
              <a:rPr lang="en-LS" sz="2600" dirty="0"/>
              <a:t>regulated electricity undertakings</a:t>
            </a:r>
          </a:p>
          <a:p>
            <a:pPr lvl="1" algn="just">
              <a:buFont typeface="Wingdings" pitchFamily="2" charset="2"/>
              <a:buChar char="Ø"/>
            </a:pPr>
            <a:r>
              <a:rPr lang="en-GB" sz="2600" dirty="0"/>
              <a:t>E</a:t>
            </a:r>
            <a:r>
              <a:rPr lang="en-LS" sz="2600" dirty="0"/>
              <a:t>nsure </a:t>
            </a:r>
            <a:r>
              <a:rPr lang="en-LS" sz="2600" b="1" dirty="0"/>
              <a:t>collection, publication and dissemination </a:t>
            </a:r>
            <a:r>
              <a:rPr lang="en-LS" sz="2600" dirty="0"/>
              <a:t>of information on performance of  licensees and ESI for use by </a:t>
            </a:r>
            <a:r>
              <a:rPr lang="en-LS" sz="2600" b="1" dirty="0"/>
              <a:t>industry, consumers and prospective investors</a:t>
            </a:r>
          </a:p>
          <a:p>
            <a:pPr algn="just">
              <a:buFont typeface="Wingdings" pitchFamily="2" charset="2"/>
              <a:buChar char="q"/>
            </a:pPr>
            <a:r>
              <a:rPr lang="en-LS" sz="2800" dirty="0"/>
              <a:t>Functions</a:t>
            </a:r>
          </a:p>
          <a:p>
            <a:pPr lvl="1" algn="just">
              <a:buFont typeface="Wingdings" pitchFamily="2" charset="2"/>
              <a:buChar char="Ø"/>
            </a:pPr>
            <a:r>
              <a:rPr lang="en-GB" sz="2600" b="1" dirty="0"/>
              <a:t>Regulate prices </a:t>
            </a:r>
            <a:r>
              <a:rPr lang="en-GB" sz="2600" dirty="0"/>
              <a:t>charged to consumers of electricity where these are </a:t>
            </a:r>
            <a:r>
              <a:rPr lang="en-GB" sz="2600" b="1" dirty="0"/>
              <a:t>not supplied on a competitive basis</a:t>
            </a:r>
            <a:r>
              <a:rPr lang="en-GB" sz="2600" dirty="0"/>
              <a:t>, and the methods by which they are charged</a:t>
            </a:r>
          </a:p>
          <a:p>
            <a:pPr lvl="1" algn="just">
              <a:buFont typeface="Wingdings" pitchFamily="2" charset="2"/>
              <a:buChar char="Ø"/>
            </a:pPr>
            <a:r>
              <a:rPr lang="en-GB" sz="2600" dirty="0"/>
              <a:t>E</a:t>
            </a:r>
            <a:r>
              <a:rPr lang="en-LS" sz="2600" dirty="0"/>
              <a:t>stablish </a:t>
            </a:r>
            <a:r>
              <a:rPr lang="en-LS" sz="2600" b="1" dirty="0"/>
              <a:t>universal access </a:t>
            </a:r>
            <a:r>
              <a:rPr lang="en-LS" sz="2600" dirty="0"/>
              <a:t>fund for electrifying unserviced areas and to provide access to widest users</a:t>
            </a:r>
          </a:p>
        </p:txBody>
      </p:sp>
    </p:spTree>
    <p:extLst>
      <p:ext uri="{BB962C8B-B14F-4D97-AF65-F5344CB8AC3E}">
        <p14:creationId xmlns:p14="http://schemas.microsoft.com/office/powerpoint/2010/main" val="20103827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14F814-4862-64E6-3C64-C9E5A40590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420" y="1123837"/>
            <a:ext cx="3100039" cy="4601183"/>
          </a:xfrm>
        </p:spPr>
        <p:txBody>
          <a:bodyPr/>
          <a:lstStyle/>
          <a:p>
            <a:pPr algn="ctr"/>
            <a:r>
              <a:rPr lang="en-LS" sz="4000" dirty="0"/>
              <a:t>Achievements on Duties and Functions</a:t>
            </a:r>
            <a:br>
              <a:rPr lang="en-LS" sz="3600" dirty="0"/>
            </a:br>
            <a:endParaRPr lang="en-L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77F7B0-C1F7-7EA5-50D4-EBAAFB8A99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401444"/>
            <a:ext cx="7315200" cy="5583304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endParaRPr lang="en-LS" sz="2400" dirty="0"/>
          </a:p>
          <a:p>
            <a:pPr algn="just">
              <a:buFont typeface="Wingdings" pitchFamily="2" charset="2"/>
              <a:buChar char="q"/>
            </a:pPr>
            <a:r>
              <a:rPr lang="en-LS" sz="2600" dirty="0"/>
              <a:t>Universal Access Fund established and governing rules published  in 2011</a:t>
            </a:r>
          </a:p>
          <a:p>
            <a:pPr algn="just">
              <a:buFont typeface="Wingdings" pitchFamily="2" charset="2"/>
              <a:buChar char="q"/>
            </a:pPr>
            <a:r>
              <a:rPr lang="en-LS" sz="2600" dirty="0"/>
              <a:t>Grid Code incorporating </a:t>
            </a:r>
            <a:r>
              <a:rPr lang="en-LS" sz="2600" b="1" dirty="0"/>
              <a:t>integration of Renewable Energy </a:t>
            </a:r>
            <a:r>
              <a:rPr lang="en-LS" sz="2600" dirty="0"/>
              <a:t>developed in 2015</a:t>
            </a:r>
          </a:p>
          <a:p>
            <a:pPr algn="just">
              <a:buFont typeface="Wingdings" pitchFamily="2" charset="2"/>
              <a:buChar char="q"/>
            </a:pPr>
            <a:r>
              <a:rPr lang="en-LS" sz="2600" dirty="0"/>
              <a:t>Framework for </a:t>
            </a:r>
            <a:r>
              <a:rPr lang="en-LS" sz="2600" b="1" dirty="0"/>
              <a:t>Development of Renewable Energy </a:t>
            </a:r>
            <a:r>
              <a:rPr lang="en-LS" sz="2600" dirty="0"/>
              <a:t>developed in 2016</a:t>
            </a:r>
          </a:p>
          <a:p>
            <a:pPr algn="just">
              <a:buFont typeface="Wingdings" pitchFamily="2" charset="2"/>
              <a:buChar char="q"/>
            </a:pPr>
            <a:r>
              <a:rPr lang="en-LS" sz="2600" dirty="0"/>
              <a:t>Cost of Service Service Study undertaken in 2017 (proposed a 3-year migration to </a:t>
            </a:r>
            <a:r>
              <a:rPr lang="en-LS" sz="2600" b="1" dirty="0"/>
              <a:t>cost-reflective tariffs </a:t>
            </a:r>
            <a:r>
              <a:rPr lang="en-LS" sz="2600" dirty="0"/>
              <a:t>and a lifeline tariff)</a:t>
            </a:r>
          </a:p>
          <a:p>
            <a:pPr lvl="1" algn="just">
              <a:buFont typeface="Wingdings" pitchFamily="2" charset="2"/>
              <a:buChar char="Ø"/>
            </a:pPr>
            <a:r>
              <a:rPr lang="en-LS" sz="2400" dirty="0"/>
              <a:t>Will be revisited in 2022/23 as LEC intends to submit a Multi-Year Tariff application from 2023/24</a:t>
            </a:r>
          </a:p>
          <a:p>
            <a:pPr algn="just">
              <a:buFont typeface="Wingdings" pitchFamily="2" charset="2"/>
              <a:buChar char="q"/>
            </a:pPr>
            <a:r>
              <a:rPr lang="en-LS" sz="2600" dirty="0"/>
              <a:t>Mini-grid regulations published in 2021 (outline requirements for </a:t>
            </a:r>
            <a:r>
              <a:rPr lang="en-LS" sz="2600" b="1" dirty="0"/>
              <a:t>mini-grids categorised </a:t>
            </a:r>
            <a:r>
              <a:rPr lang="en-LS" sz="2600" dirty="0"/>
              <a:t>as:</a:t>
            </a:r>
          </a:p>
          <a:p>
            <a:pPr marL="0" indent="0" algn="just">
              <a:buNone/>
            </a:pPr>
            <a:endParaRPr lang="en-LS" sz="2600" dirty="0"/>
          </a:p>
          <a:p>
            <a:pPr lvl="1" algn="just">
              <a:buFont typeface="Wingdings" pitchFamily="2" charset="2"/>
              <a:buChar char="Ø"/>
            </a:pPr>
            <a:r>
              <a:rPr lang="en-LS" sz="2400" dirty="0"/>
              <a:t>Category I: &lt; 100 kW</a:t>
            </a:r>
          </a:p>
          <a:p>
            <a:pPr lvl="1" algn="just">
              <a:buFont typeface="Wingdings" pitchFamily="2" charset="2"/>
              <a:buChar char="Ø"/>
            </a:pPr>
            <a:r>
              <a:rPr lang="en-LS" sz="2400" dirty="0"/>
              <a:t>Category II: 100 kW up to 1 MW</a:t>
            </a:r>
          </a:p>
          <a:p>
            <a:pPr lvl="1" algn="just">
              <a:buFont typeface="Wingdings" pitchFamily="2" charset="2"/>
              <a:buChar char="Ø"/>
            </a:pPr>
            <a:r>
              <a:rPr lang="en-LS" sz="2400" dirty="0"/>
              <a:t>Category III: &gt; 1 MW</a:t>
            </a:r>
          </a:p>
          <a:p>
            <a:pPr lvl="2" algn="just">
              <a:buFont typeface="Wingdings" pitchFamily="2" charset="2"/>
              <a:buChar char="v"/>
            </a:pPr>
            <a:endParaRPr lang="en-LS" sz="2200" dirty="0"/>
          </a:p>
          <a:p>
            <a:endParaRPr lang="en-LS" sz="2400" dirty="0"/>
          </a:p>
        </p:txBody>
      </p:sp>
    </p:spTree>
    <p:extLst>
      <p:ext uri="{BB962C8B-B14F-4D97-AF65-F5344CB8AC3E}">
        <p14:creationId xmlns:p14="http://schemas.microsoft.com/office/powerpoint/2010/main" val="35607435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988E36-36D4-2DF1-0B9F-2E50166D3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LS" sz="4000" dirty="0"/>
              <a:t>Future Plans </a:t>
            </a:r>
            <a:br>
              <a:rPr lang="en-LS" sz="3600" dirty="0"/>
            </a:br>
            <a:endParaRPr lang="en-L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A02B25-C6D5-B954-4A81-AF6575009E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n-LS" sz="2800" dirty="0"/>
              <a:t>To implement decision of SADC Ministers responsible for energy and for water on multi-sectoral regulation</a:t>
            </a:r>
          </a:p>
          <a:p>
            <a:pPr lvl="1" algn="just">
              <a:buFont typeface="Wingdings" pitchFamily="2" charset="2"/>
              <a:buChar char="Ø"/>
            </a:pPr>
            <a:r>
              <a:rPr lang="en-LS" sz="2400" dirty="0"/>
              <a:t>LEWA is migrating </a:t>
            </a:r>
            <a:r>
              <a:rPr lang="en-LS" sz="2400" b="1" dirty="0"/>
              <a:t>from electricity </a:t>
            </a:r>
            <a:r>
              <a:rPr lang="en-LS" sz="2400" dirty="0"/>
              <a:t>and water and sewerage regulation </a:t>
            </a:r>
            <a:r>
              <a:rPr lang="en-LS" sz="2400" b="1" dirty="0"/>
              <a:t>to energy </a:t>
            </a:r>
            <a:r>
              <a:rPr lang="en-LS" sz="2400" dirty="0"/>
              <a:t>and sanitation regulation</a:t>
            </a:r>
          </a:p>
          <a:p>
            <a:pPr lvl="1" algn="just">
              <a:buFont typeface="Wingdings" pitchFamily="2" charset="2"/>
              <a:buChar char="Ø"/>
            </a:pPr>
            <a:r>
              <a:rPr lang="en-GB" sz="2400" dirty="0"/>
              <a:t>P</a:t>
            </a:r>
            <a:r>
              <a:rPr lang="en-LS" sz="2400" dirty="0"/>
              <a:t>olicy clearance has been obtained from Ministry of Energy and Meteorology</a:t>
            </a:r>
          </a:p>
          <a:p>
            <a:pPr lvl="2" algn="just">
              <a:buFont typeface="Wingdings" pitchFamily="2" charset="2"/>
              <a:buChar char="ü"/>
            </a:pPr>
            <a:r>
              <a:rPr lang="en-GB" sz="2200" dirty="0"/>
              <a:t>P</a:t>
            </a:r>
            <a:r>
              <a:rPr lang="en-LS" sz="2200" dirty="0"/>
              <a:t>aves way for amendment of Act</a:t>
            </a:r>
          </a:p>
        </p:txBody>
      </p:sp>
    </p:spTree>
    <p:extLst>
      <p:ext uri="{BB962C8B-B14F-4D97-AF65-F5344CB8AC3E}">
        <p14:creationId xmlns:p14="http://schemas.microsoft.com/office/powerpoint/2010/main" val="1300666292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{5DAB4B29-A425-894E-8056-D7B50384548F}tf10001124</Template>
  <TotalTime>420</TotalTime>
  <Words>304</Words>
  <Application>Microsoft Macintosh PowerPoint</Application>
  <PresentationFormat>Widescreen</PresentationFormat>
  <Paragraphs>35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Calibri</vt:lpstr>
      <vt:lpstr>Corbel</vt:lpstr>
      <vt:lpstr>Helvetica</vt:lpstr>
      <vt:lpstr>Wingdings</vt:lpstr>
      <vt:lpstr>Wingdings 2</vt:lpstr>
      <vt:lpstr>Frame</vt:lpstr>
      <vt:lpstr>PowerPoint Presentation</vt:lpstr>
      <vt:lpstr>Presentation Layout</vt:lpstr>
      <vt:lpstr>LEWA’s Duties and Functions </vt:lpstr>
      <vt:lpstr>Achievements on Duties and Functions </vt:lpstr>
      <vt:lpstr>Future Plans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Monti Ntlopo</dc:creator>
  <cp:lastModifiedBy>Tsotang Tsietsi</cp:lastModifiedBy>
  <cp:revision>19</cp:revision>
  <dcterms:created xsi:type="dcterms:W3CDTF">2022-10-17T09:38:55Z</dcterms:created>
  <dcterms:modified xsi:type="dcterms:W3CDTF">2022-10-18T18:55:47Z</dcterms:modified>
</cp:coreProperties>
</file>